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259" r:id="rId3"/>
    <p:sldId id="265" r:id="rId4"/>
    <p:sldId id="266" r:id="rId5"/>
    <p:sldId id="293" r:id="rId6"/>
    <p:sldId id="267" r:id="rId7"/>
    <p:sldId id="268" r:id="rId8"/>
    <p:sldId id="269" r:id="rId9"/>
    <p:sldId id="270" r:id="rId10"/>
    <p:sldId id="260" r:id="rId11"/>
    <p:sldId id="261" r:id="rId12"/>
    <p:sldId id="271" r:id="rId13"/>
    <p:sldId id="273" r:id="rId14"/>
    <p:sldId id="272" r:id="rId15"/>
    <p:sldId id="274" r:id="rId16"/>
    <p:sldId id="275" r:id="rId17"/>
    <p:sldId id="276" r:id="rId18"/>
    <p:sldId id="279" r:id="rId19"/>
    <p:sldId id="277" r:id="rId20"/>
    <p:sldId id="278" r:id="rId21"/>
    <p:sldId id="280" r:id="rId22"/>
    <p:sldId id="283" r:id="rId23"/>
    <p:sldId id="281" r:id="rId24"/>
    <p:sldId id="284" r:id="rId25"/>
    <p:sldId id="282" r:id="rId26"/>
    <p:sldId id="290" r:id="rId27"/>
    <p:sldId id="297" r:id="rId28"/>
    <p:sldId id="287" r:id="rId29"/>
    <p:sldId id="291" r:id="rId30"/>
    <p:sldId id="294" r:id="rId31"/>
    <p:sldId id="295" r:id="rId32"/>
    <p:sldId id="296" r:id="rId33"/>
    <p:sldId id="298" r:id="rId34"/>
    <p:sldId id="299" r:id="rId3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77" autoAdjust="0"/>
  </p:normalViewPr>
  <p:slideViewPr>
    <p:cSldViewPr>
      <p:cViewPr varScale="1">
        <p:scale>
          <a:sx n="69" d="100"/>
          <a:sy n="69" d="100"/>
        </p:scale>
        <p:origin x="-67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8C0197-EDEB-4021-92BF-D13B24C90B0D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95A45B-83F5-4E89-9D2B-22BBAD13480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EE886-B139-4931-908D-95AC629FBC94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237B0-BF52-45A1-B2B3-7653827DDE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5516-2E56-4503-9149-509543B3D537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0A5FA-D3C4-4EF8-A0C2-B4102E9D532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E10A7-149E-4851-A412-AC5E809B00E6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A4C80-07F9-46FC-8079-A5D183C6BDC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7A300-2277-4735-A0A2-9228E423772B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2152A-87A7-4F29-8906-2E4E752076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F85F-8F0E-4AA1-8D46-4FE6F2AEAF54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B7123-DCEA-4E3F-9E84-11F857CFFF8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A914F-1E04-4318-9D82-6677F912E60F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9C92B-5A21-44FD-9531-D3D6E9C439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BBE75-1C84-4C92-91A6-C7CB739A47E8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675A-19F0-4DB5-9653-056B291B2E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68351-2C0E-4731-BF5E-0C24AC3E64A3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0C9B-3366-4245-847A-DE171F58B0B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BF6CA-26D9-4D03-AD1A-7D52B9D03369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075CA-756B-442D-96CA-2A879D9886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410A9-E08E-443C-8F6A-C8A6F9F98F94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174F3-6149-4C24-A5A5-787F4946D3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4FB1E-2547-4299-B927-F95FC6C6818B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1C23C-CB9C-43E5-8C89-8583ED1134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6A3EAB-9A8E-43F6-B4D3-5E543BD6F557}" type="datetimeFigureOut">
              <a:rPr lang="es-ES"/>
              <a:pPr>
                <a:defRPr/>
              </a:pPr>
              <a:t>26/07/2014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F9C3D8-7B8D-4876-812D-909D2560EF0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bin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12.jpeg"/><Relationship Id="rId7" Type="http://schemas.openxmlformats.org/officeDocument/2006/relationships/audio" Target="../media/audio10.bin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13.jpeg"/><Relationship Id="rId4" Type="http://schemas.openxmlformats.org/officeDocument/2006/relationships/slide" Target="slide11.xml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audio" Target="../media/audio12.bin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bin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bin"/><Relationship Id="rId5" Type="http://schemas.openxmlformats.org/officeDocument/2006/relationships/image" Target="../media/image18.jpeg"/><Relationship Id="rId4" Type="http://schemas.openxmlformats.org/officeDocument/2006/relationships/slide" Target="slide16.xml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bin"/><Relationship Id="rId3" Type="http://schemas.openxmlformats.org/officeDocument/2006/relationships/image" Target="../media/image20.jpeg"/><Relationship Id="rId7" Type="http://schemas.openxmlformats.org/officeDocument/2006/relationships/slide" Target="slide19.xml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.bin"/><Relationship Id="rId5" Type="http://schemas.openxmlformats.org/officeDocument/2006/relationships/audio" Target="../media/audio9.bin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slide" Target="slide21.xml"/><Relationship Id="rId12" Type="http://schemas.openxmlformats.org/officeDocument/2006/relationships/audio" Target="../media/audio16.bin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slide" Target="slide23.xml"/><Relationship Id="rId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5.xml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12" Type="http://schemas.openxmlformats.org/officeDocument/2006/relationships/audio" Target="../media/audio17.bin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slide" Target="slide32.xml"/><Relationship Id="rId4" Type="http://schemas.openxmlformats.org/officeDocument/2006/relationships/audio" Target="../media/audio9.bin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28.xm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12" Type="http://schemas.openxmlformats.org/officeDocument/2006/relationships/audio" Target="../media/audio18.bin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slide" Target="slide27.xml"/><Relationship Id="rId4" Type="http://schemas.openxmlformats.org/officeDocument/2006/relationships/slide" Target="slide26.xml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19.bin"/><Relationship Id="rId7" Type="http://schemas.openxmlformats.org/officeDocument/2006/relationships/audio" Target="../media/audio20.bin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audio" Target="../media/audio9.bin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bin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.bin"/><Relationship Id="rId5" Type="http://schemas.openxmlformats.org/officeDocument/2006/relationships/audio" Target="../media/audio9.bin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\Desktop\CURS%202010-2011\GRUP%20TREBALL_ESCOLA%20INCLUSIVA\POWER%20ESPAIS%20I%20FORMES\SONS%20EXERCICIS\NO%20NO.wav" TargetMode="External"/><Relationship Id="rId5" Type="http://schemas.openxmlformats.org/officeDocument/2006/relationships/image" Target="../media/image15.png"/><Relationship Id="rId4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3959671" cy="4248249"/>
          </a:xfrm>
          <a:solidFill>
            <a:schemeClr val="tx2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ESPAI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196975"/>
            <a:ext cx="3889002" cy="4248249"/>
          </a:xfrm>
          <a:solidFill>
            <a:srgbClr val="92D050">
              <a:alpha val="70000"/>
            </a:srgb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b="1" u="sng" dirty="0" smtClean="0">
                <a:solidFill>
                  <a:schemeClr val="accent6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FORMA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 smtClean="0">
              <a:solidFill>
                <a:schemeClr val="accent6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2" name="5 Imagen" descr="portada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188" y="1844675"/>
            <a:ext cx="374491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1763688" y="332656"/>
            <a:ext cx="496810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ESPAI I FORMA</a:t>
            </a:r>
          </a:p>
        </p:txBody>
      </p:sp>
      <p:pic>
        <p:nvPicPr>
          <p:cNvPr id="2054" name="Picture 8" descr="http://www.todacultura.com/talleres/taller_dibujo/imagenes/figuras_geometricas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363" y="1844675"/>
            <a:ext cx="3455987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Botón de acción: Sonido">
            <a:hlinkClick r:id="" action="ppaction://noaction" highlightClick="1">
              <a:snd r:embed="rId5" name="Presentacio.wav"/>
            </a:hlinkClick>
          </p:cNvPr>
          <p:cNvSpPr/>
          <p:nvPr/>
        </p:nvSpPr>
        <p:spPr>
          <a:xfrm>
            <a:off x="7956550" y="404813"/>
            <a:ext cx="576263" cy="504825"/>
          </a:xfrm>
          <a:prstGeom prst="actionButtonSound">
            <a:avLst/>
          </a:prstGeom>
          <a:gradFill flip="none" rotWithShape="1">
            <a:gsLst>
              <a:gs pos="0">
                <a:srgbClr val="FFC000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251520" y="5517232"/>
            <a:ext cx="45365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ca-ES" sz="1200" dirty="0">
                <a:latin typeface="Aharoni" pitchFamily="2" charset="-79"/>
                <a:cs typeface="Aharoni" pitchFamily="2" charset="-79"/>
              </a:rPr>
              <a:t>Autores:  Noemí Munné, Montse Pons i Mariona </a:t>
            </a:r>
            <a:r>
              <a:rPr lang="ca-ES" sz="1200" dirty="0" err="1" smtClean="0">
                <a:latin typeface="Aharoni" pitchFamily="2" charset="-79"/>
                <a:cs typeface="Aharoni" pitchFamily="2" charset="-79"/>
              </a:rPr>
              <a:t>Santandreu</a:t>
            </a:r>
            <a:endParaRPr lang="ca-ES" sz="1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95536" y="5877272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0" hangingPunct="0">
              <a:buFont typeface="Arial" pitchFamily="34" charset="0"/>
              <a:buChar char="•"/>
              <a:tabLst>
                <a:tab pos="495300" algn="l"/>
              </a:tabLst>
            </a:pP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Bibliografia :Llibre 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d’activitats </a:t>
            </a:r>
            <a:r>
              <a:rPr lang="ca-ES" sz="9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Meyer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,R. “</a:t>
            </a:r>
            <a:r>
              <a:rPr lang="ca-ES" sz="9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Lógica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y </a:t>
            </a:r>
            <a:r>
              <a:rPr lang="ca-ES" sz="9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matemàticas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”.Fitxes 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elaborades per </a:t>
            </a:r>
            <a:r>
              <a:rPr lang="ca-ES" sz="9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Magaraya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s-ES" sz="600" dirty="0" smtClean="0">
              <a:latin typeface="Arial" pitchFamily="34" charset="0"/>
              <a:cs typeface="Arial" pitchFamily="34" charset="0"/>
            </a:endParaRPr>
          </a:p>
          <a:p>
            <a:pPr marL="228600" lvl="0" indent="-228600" eaLnBrk="0" hangingPunct="0">
              <a:tabLst>
                <a:tab pos="495300" algn="l"/>
              </a:tabLst>
            </a:pPr>
            <a:r>
              <a:rPr lang="ca-ES" sz="9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Thompson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,R. i Ives,P. FORMES (1987) Editorial </a:t>
            </a:r>
            <a:r>
              <a:rPr lang="ca-ES" sz="9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Barcanova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s-ES" sz="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Imatges 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extretes del buscador virtual GOOGLE.</a:t>
            </a:r>
            <a:endParaRPr lang="es-ES" sz="600" dirty="0" smtClean="0">
              <a:latin typeface="Arial" pitchFamily="34" charset="0"/>
              <a:cs typeface="Arial" pitchFamily="34" charset="0"/>
            </a:endParaRPr>
          </a:p>
          <a:p>
            <a:pPr marL="228600" lvl="0" indent="-228600" eaLnBrk="0" hangingPunct="0">
              <a:tabLst>
                <a:tab pos="495300" algn="l"/>
              </a:tabLst>
            </a:pP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Imatges </a:t>
            </a:r>
            <a:r>
              <a:rPr lang="ca-ES" sz="9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Aulapt.wordpress.com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Il·lustracions 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 la revista “</a:t>
            </a:r>
            <a:r>
              <a:rPr lang="ca-ES" sz="9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Maestra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Infantil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”.. Imatges 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del Picassa</a:t>
            </a:r>
          </a:p>
          <a:p>
            <a:pPr marL="228600" indent="-228600" eaLnBrk="0" hangingPunct="0">
              <a:tabLst>
                <a:tab pos="495300" algn="l"/>
              </a:tabLst>
            </a:pPr>
            <a:r>
              <a:rPr lang="ca-ES" sz="9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Curriculum</a:t>
            </a:r>
            <a:r>
              <a:rPr lang="ca-ES" sz="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d’Educació Primària – Decret 142/2007-</a:t>
            </a:r>
            <a:endParaRPr lang="es-ES" sz="9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1 Imagen" descr="adentro.jpg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4213" y="2276475"/>
            <a:ext cx="2795587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2 Imagen" descr="atrás-1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1275" y="1636713"/>
            <a:ext cx="3097213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8 CuadroTexto"/>
          <p:cNvSpPr txBox="1">
            <a:spLocks noChangeArrowheads="1"/>
          </p:cNvSpPr>
          <p:nvPr/>
        </p:nvSpPr>
        <p:spPr bwMode="auto">
          <a:xfrm>
            <a:off x="468313" y="549275"/>
            <a:ext cx="7416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2800" b="1">
                <a:latin typeface="Calibri" pitchFamily="34" charset="0"/>
              </a:rPr>
              <a:t>EN QUINA IMATGE HI HA UN ANIMAL DINS?</a:t>
            </a:r>
          </a:p>
        </p:txBody>
      </p:sp>
      <p:sp>
        <p:nvSpPr>
          <p:cNvPr id="10" name="9 Botón de acción: Hacia delante o Siguiente">
            <a:hlinkClick r:id="rId6" action="ppaction://hlinksldjump" highlightClick="1"/>
          </p:cNvPr>
          <p:cNvSpPr/>
          <p:nvPr/>
        </p:nvSpPr>
        <p:spPr>
          <a:xfrm>
            <a:off x="7812088" y="5732463"/>
            <a:ext cx="936625" cy="792162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Botón de acción: Sonido">
            <a:hlinkClick r:id="" action="ppaction://noaction" highlightClick="1">
              <a:snd r:embed="rId7" name="ANIMALS.wav"/>
            </a:hlinkClick>
          </p:cNvPr>
          <p:cNvSpPr/>
          <p:nvPr/>
        </p:nvSpPr>
        <p:spPr>
          <a:xfrm>
            <a:off x="8172450" y="333375"/>
            <a:ext cx="719138" cy="649288"/>
          </a:xfrm>
          <a:prstGeom prst="actionButtonSoun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271" name="Picture 8" descr="C:\Users\Usuari\Desktop\CURS 2010-2011\GRUP TREBALL_ESCOLA INCLUSIVA\ESPAI\beside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779838" y="4149725"/>
            <a:ext cx="3135312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1908175" y="908050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" action="ppaction://hlinkshowjump?jump=previousslide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292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uari\Desktop\CURS 2010-2011\GRUP TREBALL_ESCOLA INCLUSIVA\ESPAI\DENTRO-FUERA.jpg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3" cstate="email"/>
          <a:srcRect l="12857" t="18268" r="37143" b="49677"/>
          <a:stretch>
            <a:fillRect/>
          </a:stretch>
        </p:blipFill>
        <p:spPr bwMode="auto">
          <a:xfrm>
            <a:off x="1116013" y="620713"/>
            <a:ext cx="31686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C:\Users\Usuari\Desktop\CURS 2010-2011\GRUP TREBALL_ESCOLA INCLUSIVA\ESPAI\DENTRO-FUERA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/>
          <a:srcRect l="11435" t="50000" r="12331" b="18271"/>
          <a:stretch>
            <a:fillRect/>
          </a:stretch>
        </p:blipFill>
        <p:spPr bwMode="auto">
          <a:xfrm>
            <a:off x="1042988" y="3789363"/>
            <a:ext cx="375761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500563" y="1773238"/>
            <a:ext cx="4392612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800" b="1" dirty="0">
                <a:latin typeface="+mn-lt"/>
              </a:rPr>
              <a:t>PINTA O ASSENYALA EL PEIX QUE HI HA DINS LA PEIXERA</a:t>
            </a:r>
            <a:endParaRPr lang="ca-ES" sz="2800" b="1" dirty="0">
              <a:latin typeface="+mn-lt"/>
            </a:endParaRPr>
          </a:p>
        </p:txBody>
      </p:sp>
      <p:sp>
        <p:nvSpPr>
          <p:cNvPr id="6" name="5 Botón de acción: Sonido">
            <a:hlinkClick r:id="" action="ppaction://noaction" highlightClick="1">
              <a:snd r:embed="rId5" name="PEIXERA.wav"/>
            </a:hlinkClick>
          </p:cNvPr>
          <p:cNvSpPr/>
          <p:nvPr/>
        </p:nvSpPr>
        <p:spPr>
          <a:xfrm>
            <a:off x="7812088" y="333375"/>
            <a:ext cx="863600" cy="719138"/>
          </a:xfrm>
          <a:prstGeom prst="actionButtonSoun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Botón de acción: Hacia delante o Siguiente">
            <a:hlinkClick r:id="rId6" action="ppaction://hlinksldjump" highlightClick="1"/>
          </p:cNvPr>
          <p:cNvSpPr/>
          <p:nvPr/>
        </p:nvSpPr>
        <p:spPr>
          <a:xfrm>
            <a:off x="7885113" y="5732463"/>
            <a:ext cx="863600" cy="61118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340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8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uari\Desktop\CURS 2010-2011\GRUP TREBALL_ESCOLA INCLUSIVA\ESPAI\gato_den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1628775"/>
            <a:ext cx="24225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Usuari\Desktop\CURS 2010-2011\GRUP TREBALL_ESCOLA INCLUSIVA\ESPAI\dentro-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87675" y="3357563"/>
            <a:ext cx="28797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Usuari\Desktop\CURS 2010-2011\GRUP TREBALL_ESCOLA INCLUSIVA\ESPAI\gato_fora.JPG">
            <a:hlinkClick r:id="" action="ppaction://noaction">
              <a:snd r:embed="rId6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27763" y="2492375"/>
            <a:ext cx="2592387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971550" y="620713"/>
            <a:ext cx="47529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800" b="1" dirty="0">
                <a:latin typeface="+mn-lt"/>
              </a:rPr>
              <a:t>QUIN ANIMAL ESTÀ FORA ?</a:t>
            </a:r>
          </a:p>
        </p:txBody>
      </p:sp>
      <p:sp>
        <p:nvSpPr>
          <p:cNvPr id="6" name="5 Botón de acción: Sonido">
            <a:hlinkClick r:id="" action="ppaction://noaction" highlightClick="1">
              <a:snd r:embed="rId8" name="ANIMAL FORA.wav"/>
            </a:hlinkClick>
          </p:cNvPr>
          <p:cNvSpPr/>
          <p:nvPr/>
        </p:nvSpPr>
        <p:spPr>
          <a:xfrm>
            <a:off x="7812088" y="476250"/>
            <a:ext cx="863600" cy="720725"/>
          </a:xfrm>
          <a:prstGeom prst="actionButtonSoun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Botón de acción: Hacia delante o Siguiente">
            <a:hlinkClick r:id="rId9" action="ppaction://hlinksldjump" highlightClick="1"/>
          </p:cNvPr>
          <p:cNvSpPr/>
          <p:nvPr/>
        </p:nvSpPr>
        <p:spPr>
          <a:xfrm>
            <a:off x="7956550" y="5805488"/>
            <a:ext cx="792163" cy="5762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6388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412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uari\Desktop\CURS 2010-2011\GRUP TREBALL_ESCOLA INCLUSIVA\ESPAI\lado-fora.JPG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87450" y="1773238"/>
            <a:ext cx="31686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Usuari\Desktop\CURS 2010-2011\GRUP TREBALL_ESCOLA INCLUSIVA\ESPAI\menina_dentro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850" y="4292600"/>
            <a:ext cx="31686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C:\Users\Usuari\Desktop\CURS 2010-2011\GRUP TREBALL_ESCOLA INCLUSIVA\ESPAI\menina_à frente.JPG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3438" y="3789363"/>
            <a:ext cx="2520950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476375" y="836613"/>
            <a:ext cx="5543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800" b="1" dirty="0">
                <a:latin typeface="+mn-lt"/>
              </a:rPr>
              <a:t>QUINES NENES SÓN FORA DEL LLIT?</a:t>
            </a:r>
          </a:p>
        </p:txBody>
      </p:sp>
      <p:sp>
        <p:nvSpPr>
          <p:cNvPr id="6" name="5 Botón de acción: Hacia delante o Siguiente">
            <a:hlinkClick r:id="rId7" action="ppaction://hlinksldjump" highlightClick="1"/>
          </p:cNvPr>
          <p:cNvSpPr/>
          <p:nvPr/>
        </p:nvSpPr>
        <p:spPr>
          <a:xfrm>
            <a:off x="7885113" y="5661025"/>
            <a:ext cx="790575" cy="6826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Botón de acción: Sonido">
            <a:hlinkClick r:id="" action="ppaction://noaction" highlightClick="1">
              <a:snd r:embed="rId8" name="NENES LLIT.wav"/>
            </a:hlinkClick>
          </p:cNvPr>
          <p:cNvSpPr/>
          <p:nvPr/>
        </p:nvSpPr>
        <p:spPr>
          <a:xfrm>
            <a:off x="7812088" y="404813"/>
            <a:ext cx="792162" cy="754062"/>
          </a:xfrm>
          <a:prstGeom prst="actionButtonSoun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460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uari\Desktop\CURS 2010-2011\GRUP TREBALL_ESCOLA INCLUSIVA\ESPAI\ARRIBA----ABAJ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0113" y="1989138"/>
            <a:ext cx="2808287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Usuari\Desktop\CURS 2010-2011\GRUP TREBALL_ESCOLA INCLUSIVA\ESPAI\ARRIBA----ABAJ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1916113"/>
            <a:ext cx="2881312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Botón de acción: Hacia delante o Siguiente">
            <a:hlinkClick r:id="rId4" action="ppaction://hlinksldjump" highlightClick="1">
              <a:snd r:embed="rId5" name="applause.wav"/>
            </a:hlinkClick>
          </p:cNvPr>
          <p:cNvSpPr/>
          <p:nvPr/>
        </p:nvSpPr>
        <p:spPr>
          <a:xfrm>
            <a:off x="8101013" y="5589588"/>
            <a:ext cx="754062" cy="7540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Botón de acción: Sonido">
            <a:hlinkClick r:id="" action="ppaction://noaction" highlightClick="1">
              <a:snd r:embed="rId6" name="NEN ARBRE.wav"/>
            </a:hlinkClick>
          </p:cNvPr>
          <p:cNvSpPr/>
          <p:nvPr/>
        </p:nvSpPr>
        <p:spPr>
          <a:xfrm>
            <a:off x="8243888" y="260350"/>
            <a:ext cx="720725" cy="647700"/>
          </a:xfrm>
          <a:prstGeom prst="actionButtonSoun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395288" y="333375"/>
            <a:ext cx="777716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800" b="1" dirty="0">
                <a:latin typeface="+mn-lt"/>
              </a:rPr>
              <a:t>ENCERCLA DE COLOR </a:t>
            </a:r>
            <a:r>
              <a:rPr lang="es-ES" sz="2800" b="1" dirty="0">
                <a:solidFill>
                  <a:srgbClr val="FF0000"/>
                </a:solidFill>
                <a:latin typeface="+mn-lt"/>
              </a:rPr>
              <a:t>VERMELL</a:t>
            </a:r>
            <a:r>
              <a:rPr lang="es-ES" sz="2800" b="1" dirty="0">
                <a:latin typeface="+mn-lt"/>
              </a:rPr>
              <a:t> EL NEN QUE ÉS DALT DE L’ARBRE I AMB COLOR </a:t>
            </a:r>
            <a:r>
              <a:rPr lang="es-ES" sz="2800" b="1" dirty="0">
                <a:solidFill>
                  <a:srgbClr val="00B050"/>
                </a:solidFill>
                <a:latin typeface="+mn-lt"/>
              </a:rPr>
              <a:t>VERD</a:t>
            </a:r>
            <a:r>
              <a:rPr lang="es-ES" sz="2800" b="1" dirty="0">
                <a:latin typeface="+mn-lt"/>
              </a:rPr>
              <a:t> EL QUE ESTÀ DAVALL DE LA BRANCA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3 Rectángulo"/>
          <p:cNvSpPr>
            <a:spLocks noChangeArrowheads="1"/>
          </p:cNvSpPr>
          <p:nvPr/>
        </p:nvSpPr>
        <p:spPr bwMode="auto">
          <a:xfrm>
            <a:off x="827088" y="5589588"/>
            <a:ext cx="6986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2400" b="1">
                <a:latin typeface="Calibri" pitchFamily="34" charset="0"/>
              </a:rPr>
              <a:t>UNEIX ELS OBJECTES QUE TENEN LA MATEIXA FORMA</a:t>
            </a:r>
          </a:p>
        </p:txBody>
      </p:sp>
      <p:sp>
        <p:nvSpPr>
          <p:cNvPr id="6" name="5 Botón de acción: Hacia delante o Siguiente">
            <a:hlinkClick r:id="rId2" action="ppaction://hlinksldjump" highlightClick="1"/>
          </p:cNvPr>
          <p:cNvSpPr/>
          <p:nvPr/>
        </p:nvSpPr>
        <p:spPr>
          <a:xfrm>
            <a:off x="8101013" y="5876925"/>
            <a:ext cx="719137" cy="720725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Botón de acción: Sonido">
            <a:hlinkClick r:id="" action="ppaction://noaction" highlightClick="1">
              <a:snd r:embed="rId3" name="FORMA FORN.wav"/>
            </a:hlinkClick>
          </p:cNvPr>
          <p:cNvSpPr/>
          <p:nvPr/>
        </p:nvSpPr>
        <p:spPr>
          <a:xfrm>
            <a:off x="8101013" y="476250"/>
            <a:ext cx="647700" cy="503238"/>
          </a:xfrm>
          <a:prstGeom prst="actionButtonSou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" name="8 Imagen" descr="FORN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19250" y="692150"/>
            <a:ext cx="554513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uari\Desktop\CURS 2010-2011\GRUP TREBALL_ESCOLA INCLUSIVA\ESPAI\behind9.JPG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1916113"/>
            <a:ext cx="180022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C:\Users\Usuari\Desktop\CURS 2010-2011\GRUP TREBALL_ESCOLA INCLUSIVA\ESPAI\behind10.JPG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825" y="4292600"/>
            <a:ext cx="1963738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Users\Usuari\Desktop\CURS 2010-2011\GRUP TREBALL_ESCOLA INCLUSIVA\ESPAI\behind2.JPG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32588" y="2205038"/>
            <a:ext cx="1871662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:\Users\Usuari\Desktop\CURS 2010-2011\GRUP TREBALL_ESCOLA INCLUSIVA\ESPAI\atrás.JPG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7900" y="4797425"/>
            <a:ext cx="18002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C:\Users\Usuari\Desktop\CURS 2010-2011\GRUP TREBALL_ESCOLA INCLUSIVA\ESPAI\cão_à frente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87900" y="1989138"/>
            <a:ext cx="1751013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C:\Users\Usuari\Desktop\CURS 2010-2011\GRUP TREBALL_ESCOLA INCLUSIVA\ESPAI\DELANTE-DETRÁS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 l="19505" t="23973" r="21413" b="52495"/>
          <a:stretch>
            <a:fillRect/>
          </a:stretch>
        </p:blipFill>
        <p:spPr bwMode="auto">
          <a:xfrm>
            <a:off x="2411413" y="2781300"/>
            <a:ext cx="22320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95288" y="476250"/>
            <a:ext cx="76327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800" b="1" dirty="0">
                <a:latin typeface="+mn-lt"/>
              </a:rPr>
              <a:t>ENCERCLA AMB EL LLAPIS O AMB EL DIT, QUINS QUATRE OBJECTES ESTAN DARRERE </a:t>
            </a:r>
          </a:p>
        </p:txBody>
      </p:sp>
      <p:sp>
        <p:nvSpPr>
          <p:cNvPr id="9" name="8 Botón de acción: Hacia delante o Siguiente">
            <a:hlinkClick r:id="rId11" action="ppaction://hlinksldjump" highlightClick="1"/>
          </p:cNvPr>
          <p:cNvSpPr/>
          <p:nvPr/>
        </p:nvSpPr>
        <p:spPr>
          <a:xfrm>
            <a:off x="8101013" y="5949950"/>
            <a:ext cx="719137" cy="68103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9 Botón de acción: Sonido">
            <a:hlinkClick r:id="" action="ppaction://noaction" highlightClick="1">
              <a:snd r:embed="rId12" name="DARRERE.wav"/>
            </a:hlinkClick>
          </p:cNvPr>
          <p:cNvSpPr/>
          <p:nvPr/>
        </p:nvSpPr>
        <p:spPr>
          <a:xfrm>
            <a:off x="8172450" y="260350"/>
            <a:ext cx="720725" cy="647700"/>
          </a:xfrm>
          <a:prstGeom prst="actionButtonSoun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2532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3556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uari\Desktop\CURS 2010-2011\GRUP TREBALL_ESCOLA INCLUSIVA\ESPAI\cima-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/>
          <a:srcRect t="-665"/>
          <a:stretch>
            <a:fillRect/>
          </a:stretch>
        </p:blipFill>
        <p:spPr bwMode="auto">
          <a:xfrm>
            <a:off x="3059113" y="4076700"/>
            <a:ext cx="19542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C:\Users\Usuari\Desktop\CURS 2010-2011\GRUP TREBALL_ESCOLA INCLUSIVA\ESPAI\debaixo.JPG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11863" y="2565400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Users\Usuari\Desktop\CURS 2010-2011\GRUP TREBALL_ESCOLA INCLUSIVA\ESPAI\cão_em baixo.JPG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850" y="2636838"/>
            <a:ext cx="1944688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Usuari\Desktop\CURS 2010-2011\GRUP TREBALL_ESCOLA INCLUSIVA\ESPAI\abajo.jpg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00338" y="1989138"/>
            <a:ext cx="2908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:\Users\Usuari\Desktop\CURS 2010-2011\GRUP TREBALL_ESCOLA INCLUSIVA\ESPAI\IMAGENES VOCABULARIO\ENCIMA0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79388" y="4724400"/>
            <a:ext cx="2592387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C:\Users\Usuari\Desktop\CURS 2010-2011\GRUP TREBALL_ESCOLA INCLUSIVA\ESPAI\IMAGENES VOCABULARIO\DELANTE01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364163" y="4652963"/>
            <a:ext cx="2592387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95288" y="908050"/>
            <a:ext cx="77771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800" b="1" dirty="0">
                <a:latin typeface="+mn-lt"/>
              </a:rPr>
              <a:t>ASSENYALA QUINS PERSONATGES ESTAN DAVALL</a:t>
            </a:r>
          </a:p>
        </p:txBody>
      </p:sp>
      <p:sp>
        <p:nvSpPr>
          <p:cNvPr id="10" name="9 Botón de acción: Sonido">
            <a:hlinkClick r:id="" action="ppaction://noaction" highlightClick="1">
              <a:snd r:embed="rId12" name="DAVALL.wav"/>
            </a:hlinkClick>
          </p:cNvPr>
          <p:cNvSpPr/>
          <p:nvPr/>
        </p:nvSpPr>
        <p:spPr>
          <a:xfrm>
            <a:off x="8101013" y="476250"/>
            <a:ext cx="719137" cy="649288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Botón de acción: Hacia delante o Siguiente">
            <a:hlinkClick r:id="rId13" action="ppaction://hlinksldjump" highlightClick="1"/>
          </p:cNvPr>
          <p:cNvSpPr/>
          <p:nvPr/>
        </p:nvSpPr>
        <p:spPr>
          <a:xfrm>
            <a:off x="8172450" y="5805488"/>
            <a:ext cx="647700" cy="6477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604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uari\Desktop\CURS 2010-2011\GRUP TREBALL_ESCOLA INCLUSIVA\ESPAI\IMAGENES VOCABULARIO\DELANTE02.jpg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3" cstate="email"/>
          <a:srcRect t="-3701"/>
          <a:stretch>
            <a:fillRect/>
          </a:stretch>
        </p:blipFill>
        <p:spPr bwMode="auto">
          <a:xfrm>
            <a:off x="2916238" y="4437063"/>
            <a:ext cx="26638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Users\Usuari\Desktop\CURS 2010-2011\GRUP TREBALL_ESCOLA INCLUSIVA\ESPAI\IMAGENES VOCABULARIO\DETRÁS02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0825" y="2286000"/>
            <a:ext cx="20701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C:\Users\Usuari\Desktop\CURS 2010-2011\GRUP TREBALL_ESCOLA INCLUSIVA\ESPAI\menino_atrá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0825" y="4652963"/>
            <a:ext cx="2017713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C:\Users\Usuari\Desktop\CURS 2010-2011\GRUP TREBALL_ESCOLA INCLUSIVA\ESPAI\PREPOSICIONE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084888" y="3644900"/>
            <a:ext cx="2519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755650" y="692150"/>
            <a:ext cx="62642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800" b="1" dirty="0">
                <a:latin typeface="+mn-lt"/>
              </a:rPr>
              <a:t>ASSENYALA QUIN NEN ESTÀ AL DAVANT</a:t>
            </a:r>
          </a:p>
        </p:txBody>
      </p:sp>
      <p:pic>
        <p:nvPicPr>
          <p:cNvPr id="26631" name="Picture 7" descr="C:\Users\Usuari\Desktop\CURS 2010-2011\GRUP TREBALL_ESCOLA INCLUSIVA\ESPAI\menina_em cima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916238" y="2205038"/>
            <a:ext cx="25923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Botón de acción: Sonido">
            <a:hlinkClick r:id="" action="ppaction://noaction" highlightClick="1">
              <a:snd r:embed="rId12" name="NEN DAVANT.wav"/>
            </a:hlinkClick>
          </p:cNvPr>
          <p:cNvSpPr/>
          <p:nvPr/>
        </p:nvSpPr>
        <p:spPr>
          <a:xfrm>
            <a:off x="7812088" y="476250"/>
            <a:ext cx="576262" cy="504825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rId13" action="ppaction://hlinksldjump" highlightClick="1"/>
          </p:cNvPr>
          <p:cNvSpPr/>
          <p:nvPr/>
        </p:nvSpPr>
        <p:spPr>
          <a:xfrm>
            <a:off x="7956550" y="5732463"/>
            <a:ext cx="863600" cy="64928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7652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8676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/>
          <a:srcRect l="16589" t="2338" r="26712" b="3362"/>
          <a:stretch>
            <a:fillRect/>
          </a:stretch>
        </p:blipFill>
        <p:spPr bwMode="auto">
          <a:xfrm>
            <a:off x="2339975" y="1628775"/>
            <a:ext cx="3671888" cy="4591050"/>
          </a:xfrm>
          <a:prstGeom prst="rect">
            <a:avLst/>
          </a:prstGeom>
          <a:noFill/>
          <a:ln w="9525" cap="rnd" cmpd="tri">
            <a:solidFill>
              <a:schemeClr val="tx1"/>
            </a:solidFill>
            <a:round/>
            <a:headEnd/>
            <a:tailEnd/>
          </a:ln>
        </p:spPr>
      </p:pic>
      <p:pic>
        <p:nvPicPr>
          <p:cNvPr id="29699" name="2 Imagen" descr="cuerpo humano1.jpg">
            <a:hlinkClick r:id="" action="ppaction://noaction">
              <a:snd r:embed="rId3" name="drumroll.wav"/>
            </a:hlinkClick>
          </p:cNvPr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00113" y="4508500"/>
            <a:ext cx="15287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ttp://t1.gstatic.com/images?q=tbn:ANd9GcSOBqNU5CtR-mH3l8_ZcgiQocBhPT3QvVMW3TguOuL0oamR9gDNyw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867400" y="4149725"/>
            <a:ext cx="1081088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95288" y="404813"/>
            <a:ext cx="76327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800" b="1" dirty="0">
                <a:latin typeface="+mn-lt"/>
              </a:rPr>
              <a:t>AQUESTA NENA ES VOL MENJAR LA MADUIXA. AGAFA EL LLAPIS I FES EL CAMÍ</a:t>
            </a:r>
          </a:p>
        </p:txBody>
      </p:sp>
      <p:sp>
        <p:nvSpPr>
          <p:cNvPr id="7" name="6 Botón de acción: Sonido">
            <a:hlinkClick r:id="" action="ppaction://noaction" highlightClick="1">
              <a:snd r:embed="rId7" name="LABERINT.wav"/>
            </a:hlinkClick>
          </p:cNvPr>
          <p:cNvSpPr/>
          <p:nvPr/>
        </p:nvSpPr>
        <p:spPr>
          <a:xfrm>
            <a:off x="8101013" y="404813"/>
            <a:ext cx="719137" cy="57626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Botón de acción: Hacia delante o Siguiente">
            <a:hlinkClick r:id="rId8" action="ppaction://hlinksldjump" highlightClick="1"/>
          </p:cNvPr>
          <p:cNvSpPr/>
          <p:nvPr/>
        </p:nvSpPr>
        <p:spPr>
          <a:xfrm>
            <a:off x="7956550" y="5949950"/>
            <a:ext cx="936625" cy="5746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2 Imagen" descr="estrella puntS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87675" y="1341438"/>
            <a:ext cx="4002088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23850" y="404813"/>
            <a:ext cx="648017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800" b="1" dirty="0">
                <a:latin typeface="+mn-lt"/>
              </a:rPr>
              <a:t>AGAFA EL LLAPIS I UNEIX ELS PUNTS.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288" y="5661025"/>
            <a:ext cx="2376487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2800" b="1" dirty="0">
                <a:latin typeface="+mn-lt"/>
              </a:rPr>
              <a:t>QUÈ HAS DESCOBERT?</a:t>
            </a:r>
          </a:p>
        </p:txBody>
      </p:sp>
      <p:sp>
        <p:nvSpPr>
          <p:cNvPr id="6" name="5 Botón de acción: Sonido">
            <a:hlinkClick r:id="" action="ppaction://noaction" highlightClick="1">
              <a:snd r:embed="rId3" name="UNEIX PUNTS.wav"/>
            </a:hlinkClick>
          </p:cNvPr>
          <p:cNvSpPr/>
          <p:nvPr/>
        </p:nvSpPr>
        <p:spPr>
          <a:xfrm>
            <a:off x="7667625" y="476250"/>
            <a:ext cx="936625" cy="720725"/>
          </a:xfrm>
          <a:prstGeom prst="actionButtonSou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7812088" y="5876925"/>
            <a:ext cx="792162" cy="720725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8" name="7 Estrella de 5 puntas">
            <a:hlinkClick r:id="" action="ppaction://noaction">
              <a:snd r:embed="rId5" name="applause.wav"/>
            </a:hlinkClick>
          </p:cNvPr>
          <p:cNvSpPr/>
          <p:nvPr/>
        </p:nvSpPr>
        <p:spPr>
          <a:xfrm>
            <a:off x="3779838" y="5589588"/>
            <a:ext cx="1296987" cy="9810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8 Cruz">
            <a:hlinkClick r:id="" action="ppaction://noaction">
              <a:snd r:embed="rId6" name="NYAU NYAU.wav"/>
            </a:hlinkClick>
          </p:cNvPr>
          <p:cNvSpPr/>
          <p:nvPr/>
        </p:nvSpPr>
        <p:spPr>
          <a:xfrm>
            <a:off x="2627313" y="5732463"/>
            <a:ext cx="792162" cy="792162"/>
          </a:xfrm>
          <a:prstGeom prst="plus">
            <a:avLst>
              <a:gd name="adj" fmla="val 337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9 Cubo">
            <a:hlinkClick r:id="" action="ppaction://noaction">
              <a:snd r:embed="rId6" name="NYAU NYAU.wav"/>
            </a:hlinkClick>
          </p:cNvPr>
          <p:cNvSpPr/>
          <p:nvPr/>
        </p:nvSpPr>
        <p:spPr>
          <a:xfrm>
            <a:off x="5364163" y="5732463"/>
            <a:ext cx="863600" cy="792162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395288" y="5516563"/>
            <a:ext cx="8229600" cy="1143000"/>
          </a:xfrm>
        </p:spPr>
        <p:txBody>
          <a:bodyPr/>
          <a:lstStyle/>
          <a:p>
            <a:pPr algn="just" eaLnBrk="1" hangingPunct="1">
              <a:defRPr/>
            </a:pPr>
            <a:r>
              <a:rPr lang="es-ES" sz="2800" b="1" dirty="0" smtClean="0">
                <a:latin typeface="+mn-lt"/>
              </a:rPr>
              <a:t>RELACIONA CADA OBJECTE AMB EL COS GEOMÈTRIC QUE SE LI ASSSEMBLA</a:t>
            </a:r>
          </a:p>
        </p:txBody>
      </p:sp>
      <p:pic>
        <p:nvPicPr>
          <p:cNvPr id="5" name="4 Imagen" descr="CUB I CILINDRE.png"/>
          <p:cNvPicPr>
            <a:picLocks noChangeAspect="1"/>
          </p:cNvPicPr>
          <p:nvPr/>
        </p:nvPicPr>
        <p:blipFill>
          <a:blip r:embed="rId2" cstate="email"/>
          <a:srcRect l="2885" t="34006" r="9428" b="8168"/>
          <a:stretch>
            <a:fillRect/>
          </a:stretch>
        </p:blipFill>
        <p:spPr bwMode="auto">
          <a:xfrm>
            <a:off x="1042988" y="765175"/>
            <a:ext cx="6624637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Botón de acción: Sonido">
            <a:hlinkClick r:id="" action="ppaction://noaction" highlightClick="1">
              <a:snd r:embed="rId3" name="COS GEOMETRIC.wav"/>
            </a:hlinkClick>
          </p:cNvPr>
          <p:cNvSpPr/>
          <p:nvPr/>
        </p:nvSpPr>
        <p:spPr>
          <a:xfrm>
            <a:off x="8101013" y="404813"/>
            <a:ext cx="647700" cy="576262"/>
          </a:xfrm>
          <a:prstGeom prst="actionButtonSou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101013" y="6092825"/>
            <a:ext cx="792162" cy="549275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748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2772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3796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4820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xplosión 2"/>
          <p:cNvSpPr/>
          <p:nvPr/>
        </p:nvSpPr>
        <p:spPr>
          <a:xfrm>
            <a:off x="2124075" y="765175"/>
            <a:ext cx="4535488" cy="4248150"/>
          </a:xfrm>
          <a:prstGeom prst="irregularSeal2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5" name="4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443663" y="4941888"/>
            <a:ext cx="1296987" cy="863600"/>
          </a:xfrm>
          <a:prstGeom prst="actionButtonForwardNex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5844" name="7 CuadroTexto"/>
          <p:cNvSpPr txBox="1">
            <a:spLocks noChangeArrowheads="1"/>
          </p:cNvSpPr>
          <p:nvPr/>
        </p:nvSpPr>
        <p:spPr bwMode="auto">
          <a:xfrm>
            <a:off x="6372225" y="5949950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TORNAR-HI</a:t>
            </a:r>
          </a:p>
        </p:txBody>
      </p:sp>
      <p:pic>
        <p:nvPicPr>
          <p:cNvPr id="6" name="NO N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>
          <a:xfrm>
            <a:off x="179388" y="5373688"/>
            <a:ext cx="8820150" cy="927100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sz="2800" b="1" dirty="0" smtClean="0">
                <a:latin typeface="+mn-lt"/>
              </a:rPr>
              <a:t>ENCERCLA L’ELEMENT QUE NO PERTANY A LA COL·LECCIÓ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11413" y="404813"/>
            <a:ext cx="41052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956550" y="6165850"/>
            <a:ext cx="792163" cy="503238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Botón de acción: Sonido">
            <a:hlinkClick r:id="" action="ppaction://noaction" highlightClick="1">
              <a:snd r:embed="rId3" name="NO COL·LECCIÓ.wav"/>
            </a:hlinkClick>
          </p:cNvPr>
          <p:cNvSpPr/>
          <p:nvPr/>
        </p:nvSpPr>
        <p:spPr>
          <a:xfrm>
            <a:off x="7885113" y="260350"/>
            <a:ext cx="935037" cy="720725"/>
          </a:xfrm>
          <a:prstGeom prst="actionButtonSou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>
          <a:xfrm>
            <a:off x="323850" y="5373688"/>
            <a:ext cx="8675688" cy="927100"/>
          </a:xfrm>
        </p:spPr>
        <p:txBody>
          <a:bodyPr/>
          <a:lstStyle/>
          <a:p>
            <a:pPr algn="just" eaLnBrk="1" hangingPunct="1">
              <a:defRPr/>
            </a:pPr>
            <a:r>
              <a:rPr lang="es-ES" sz="2800" b="1" dirty="0" smtClean="0">
                <a:latin typeface="+mn-lt"/>
              </a:rPr>
              <a:t>ENCERCLA L’ELEMENT QUE NO PERTANY A LA COL·LECCIÓ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11413" y="404813"/>
            <a:ext cx="439261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Botón de acción: Sonido">
            <a:hlinkClick r:id="" action="ppaction://noaction" highlightClick="1">
              <a:snd r:embed="rId3" name="NO COL·LECCIÓ.wav"/>
            </a:hlinkClick>
          </p:cNvPr>
          <p:cNvSpPr/>
          <p:nvPr/>
        </p:nvSpPr>
        <p:spPr>
          <a:xfrm>
            <a:off x="7885113" y="260350"/>
            <a:ext cx="935037" cy="720725"/>
          </a:xfrm>
          <a:prstGeom prst="actionButtonSou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956550" y="6165850"/>
            <a:ext cx="792163" cy="503238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>
          <a:xfrm>
            <a:off x="539750" y="5516563"/>
            <a:ext cx="8229600" cy="1008062"/>
          </a:xfrm>
        </p:spPr>
        <p:txBody>
          <a:bodyPr/>
          <a:lstStyle/>
          <a:p>
            <a:pPr algn="just" eaLnBrk="1" hangingPunct="1">
              <a:defRPr/>
            </a:pPr>
            <a:r>
              <a:rPr lang="es-ES" sz="2800" b="1" dirty="0" smtClean="0">
                <a:latin typeface="+mn-lt"/>
              </a:rPr>
              <a:t>ENCERCLA TOTS ELS TRIANGLES DEL REQUADRE. COMPLETA ELS TRIANGLES I PINTA’LS</a:t>
            </a:r>
          </a:p>
        </p:txBody>
      </p:sp>
      <p:pic>
        <p:nvPicPr>
          <p:cNvPr id="4" name="3 Imagen" descr="TRIANGLES.png"/>
          <p:cNvPicPr>
            <a:picLocks noChangeAspect="1"/>
          </p:cNvPicPr>
          <p:nvPr/>
        </p:nvPicPr>
        <p:blipFill>
          <a:blip r:embed="rId2" cstate="email"/>
          <a:srcRect l="8400" r="18102" b="16290"/>
          <a:stretch>
            <a:fillRect/>
          </a:stretch>
        </p:blipFill>
        <p:spPr bwMode="auto">
          <a:xfrm>
            <a:off x="900113" y="431800"/>
            <a:ext cx="6840537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956550" y="6165850"/>
            <a:ext cx="792163" cy="503238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Botón de acción: Sonido">
            <a:hlinkClick r:id="" action="ppaction://noaction" highlightClick="1">
              <a:snd r:embed="rId3" name="PINTAR TRIANGLES.wav"/>
            </a:hlinkClick>
          </p:cNvPr>
          <p:cNvSpPr/>
          <p:nvPr/>
        </p:nvSpPr>
        <p:spPr>
          <a:xfrm>
            <a:off x="7956550" y="260350"/>
            <a:ext cx="936625" cy="720725"/>
          </a:xfrm>
          <a:prstGeom prst="actionButtonSou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539750" y="5229225"/>
            <a:ext cx="8229600" cy="1143000"/>
          </a:xfrm>
        </p:spPr>
        <p:txBody>
          <a:bodyPr/>
          <a:lstStyle/>
          <a:p>
            <a:pPr algn="just" eaLnBrk="1" hangingPunct="1">
              <a:defRPr/>
            </a:pPr>
            <a:r>
              <a:rPr lang="es-ES" sz="2800" b="1" dirty="0" smtClean="0">
                <a:latin typeface="+mn-lt"/>
              </a:rPr>
              <a:t>ENCERCLA TOTS ELS QUADRATS DEL REQUADRE. COMPLETA ELS QUADRATS I PINTA’LS</a:t>
            </a:r>
          </a:p>
        </p:txBody>
      </p:sp>
      <p:pic>
        <p:nvPicPr>
          <p:cNvPr id="4" name="3 Imagen" descr="QUADRATS.png"/>
          <p:cNvPicPr>
            <a:picLocks noChangeAspect="1"/>
          </p:cNvPicPr>
          <p:nvPr/>
        </p:nvPicPr>
        <p:blipFill>
          <a:blip r:embed="rId2" cstate="email"/>
          <a:srcRect l="5251" r="16000" b="16290"/>
          <a:stretch>
            <a:fillRect/>
          </a:stretch>
        </p:blipFill>
        <p:spPr bwMode="auto">
          <a:xfrm>
            <a:off x="1476375" y="352425"/>
            <a:ext cx="6119813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Botón de acción: Sonido">
            <a:hlinkClick r:id="" action="ppaction://noaction" highlightClick="1">
              <a:snd r:embed="rId3" name="QUADRATS.wav"/>
            </a:hlinkClick>
          </p:cNvPr>
          <p:cNvSpPr/>
          <p:nvPr/>
        </p:nvSpPr>
        <p:spPr>
          <a:xfrm>
            <a:off x="7956550" y="260350"/>
            <a:ext cx="936625" cy="720725"/>
          </a:xfrm>
          <a:prstGeom prst="actionButtonSou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956550" y="6165850"/>
            <a:ext cx="792163" cy="503238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468313" y="5516563"/>
            <a:ext cx="8229600" cy="1008062"/>
          </a:xfrm>
        </p:spPr>
        <p:txBody>
          <a:bodyPr/>
          <a:lstStyle/>
          <a:p>
            <a:pPr algn="just" eaLnBrk="1" hangingPunct="1">
              <a:defRPr/>
            </a:pPr>
            <a:r>
              <a:rPr lang="es-ES" sz="2800" b="1" dirty="0" smtClean="0">
                <a:latin typeface="+mn-lt"/>
              </a:rPr>
              <a:t>RATLLA TOTS ELS CERCLES DEL REQUADRE. </a:t>
            </a:r>
            <a:br>
              <a:rPr lang="es-ES" sz="2800" b="1" dirty="0" smtClean="0">
                <a:latin typeface="+mn-lt"/>
              </a:rPr>
            </a:br>
            <a:r>
              <a:rPr lang="es-ES" sz="2800" b="1" dirty="0" smtClean="0">
                <a:latin typeface="+mn-lt"/>
              </a:rPr>
              <a:t>COMPLETA ELS CERCLES I PINTA’LS</a:t>
            </a: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956550" y="6165850"/>
            <a:ext cx="792163" cy="503238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Botón de acción: Sonido">
            <a:hlinkClick r:id="" action="ppaction://noaction" highlightClick="1">
              <a:snd r:embed="rId2" name="CERCLES.wav"/>
            </a:hlinkClick>
          </p:cNvPr>
          <p:cNvSpPr/>
          <p:nvPr/>
        </p:nvSpPr>
        <p:spPr>
          <a:xfrm>
            <a:off x="7956550" y="260350"/>
            <a:ext cx="936625" cy="720725"/>
          </a:xfrm>
          <a:prstGeom prst="actionButtonSou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4664"/>
            <a:ext cx="655478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5373688"/>
            <a:ext cx="8229600" cy="11430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800" b="1" dirty="0" smtClean="0">
                <a:latin typeface="+mn-lt"/>
              </a:rPr>
              <a:t>LA FIGURA QUE ACABA D’APARÈIXER ÉS UN CUB.</a:t>
            </a:r>
            <a:br>
              <a:rPr lang="es-ES" sz="2800" b="1" dirty="0" smtClean="0">
                <a:latin typeface="+mn-lt"/>
              </a:rPr>
            </a:br>
            <a:r>
              <a:rPr lang="es-ES" sz="2800" b="1" dirty="0" smtClean="0">
                <a:latin typeface="+mn-lt"/>
              </a:rPr>
              <a:t>BUSCA ELS OBJECTES QUE TINGUIN LA MATEIXA FORMA I ENCERCLA’LS</a:t>
            </a:r>
          </a:p>
        </p:txBody>
      </p:sp>
      <p:sp>
        <p:nvSpPr>
          <p:cNvPr id="4" name="3 Botón de acción: Sonido">
            <a:hlinkClick r:id="" action="ppaction://noaction" highlightClick="1">
              <a:snd r:embed="rId2" name="CUBS.wav"/>
            </a:hlinkClick>
          </p:cNvPr>
          <p:cNvSpPr/>
          <p:nvPr/>
        </p:nvSpPr>
        <p:spPr>
          <a:xfrm>
            <a:off x="8027988" y="188913"/>
            <a:ext cx="936625" cy="719137"/>
          </a:xfrm>
          <a:prstGeom prst="actionButtonSou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Botón de acción: Hacia delante o Siguiente">
            <a:hlinkClick r:id="rId3" action="ppaction://hlinksldjump" highlightClick="1"/>
          </p:cNvPr>
          <p:cNvSpPr/>
          <p:nvPr/>
        </p:nvSpPr>
        <p:spPr>
          <a:xfrm>
            <a:off x="8101013" y="6165850"/>
            <a:ext cx="792162" cy="503238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6" name="5 Imagen" descr="CUB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27088" y="692150"/>
            <a:ext cx="1728787" cy="19446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548680"/>
            <a:ext cx="6097587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281</Words>
  <Application>Microsoft Office PowerPoint</Application>
  <PresentationFormat>Presentación en pantalla (4:3)</PresentationFormat>
  <Paragraphs>57</Paragraphs>
  <Slides>34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Diapositiva 1</vt:lpstr>
      <vt:lpstr>Diapositiva 2</vt:lpstr>
      <vt:lpstr>RELACIONA CADA OBJECTE AMB EL COS GEOMÈTRIC QUE SE LI ASSSEMBLA</vt:lpstr>
      <vt:lpstr>ENCERCLA L’ELEMENT QUE NO PERTANY A LA COL·LECCIÓ</vt:lpstr>
      <vt:lpstr>ENCERCLA L’ELEMENT QUE NO PERTANY A LA COL·LECCIÓ</vt:lpstr>
      <vt:lpstr>ENCERCLA TOTS ELS TRIANGLES DEL REQUADRE. COMPLETA ELS TRIANGLES I PINTA’LS</vt:lpstr>
      <vt:lpstr>ENCERCLA TOTS ELS QUADRATS DEL REQUADRE. COMPLETA ELS QUADRATS I PINTA’LS</vt:lpstr>
      <vt:lpstr>RATLLA TOTS ELS CERCLES DEL REQUADRE.  COMPLETA ELS CERCLES I PINTA’LS</vt:lpstr>
      <vt:lpstr>LA FIGURA QUE ACABA D’APARÈIXER ÉS UN CUB. BUSCA ELS OBJECTES QUE TINGUIN LA MATEIXA FORMA I ENCERCLA’LS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</dc:creator>
  <cp:lastModifiedBy>Usuari</cp:lastModifiedBy>
  <cp:revision>75</cp:revision>
  <dcterms:created xsi:type="dcterms:W3CDTF">2010-12-07T17:58:51Z</dcterms:created>
  <dcterms:modified xsi:type="dcterms:W3CDTF">2014-07-26T20:05:48Z</dcterms:modified>
</cp:coreProperties>
</file>